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/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/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Body Level One…"/>
          <p:cNvSpPr txBox="1"/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</p:spPr>
        <p:txBody>
          <a:bodyPr lIns="34289" tIns="34289" rIns="34289" bIns="34289"/>
          <a:lstStyle>
            <a:lvl1pPr marL="179614" indent="-179614" defTabSz="762000">
              <a:lnSpc>
                <a:spcPct val="90000"/>
              </a:lnSpc>
              <a:spcBef>
                <a:spcPts val="800"/>
              </a:spcBef>
              <a:defRPr sz="2200"/>
            </a:lvl1pPr>
            <a:lvl2pPr marL="666750" indent="-20955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2pPr>
            <a:lvl3pPr marL="1165859" indent="-251459" defTabSz="762000">
              <a:lnSpc>
                <a:spcPct val="90000"/>
              </a:lnSpc>
              <a:spcBef>
                <a:spcPts val="800"/>
              </a:spcBef>
              <a:defRPr sz="2200"/>
            </a:lvl3pPr>
            <a:lvl4pPr marL="16510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4pPr>
            <a:lvl5pPr marL="21082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</p:spPr>
        <p:txBody>
          <a:bodyPr lIns="34289" tIns="34289" rIns="34289" bIns="34289"/>
          <a:lstStyle>
            <a:lvl1pPr defTabSz="762000"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/>
          <p:nvPr>
            <p:ph type="title"/>
          </p:nvPr>
        </p:nvSpPr>
        <p:spPr>
          <a:xfrm>
            <a:off x="1142999" y="928687"/>
            <a:ext cx="5915027" cy="487276"/>
          </a:xfrm>
          <a:prstGeom prst="rect">
            <a:avLst/>
          </a:prstGeom>
        </p:spPr>
        <p:txBody>
          <a:bodyPr lIns="25717" tIns="25717" rIns="25717" bIns="25717"/>
          <a:lstStyle>
            <a:lvl1pPr algn="l" defTabSz="762000">
              <a:lnSpc>
                <a:spcPct val="90000"/>
              </a:lnSpc>
              <a:defRPr sz="28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Body Level One…"/>
          <p:cNvSpPr txBox="1"/>
          <p:nvPr>
            <p:ph type="body" sz="half" idx="1"/>
          </p:nvPr>
        </p:nvSpPr>
        <p:spPr>
          <a:xfrm>
            <a:off x="1614487" y="1955601"/>
            <a:ext cx="5915027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 defTabSz="762000">
              <a:lnSpc>
                <a:spcPct val="90000"/>
              </a:lnSpc>
              <a:spcBef>
                <a:spcPts val="800"/>
              </a:spcBef>
              <a:defRPr sz="2000"/>
            </a:lvl1pPr>
            <a:lvl2pPr marL="647700" indent="-1905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2pPr>
            <a:lvl3pPr marL="1143000" indent="-228600" defTabSz="762000">
              <a:lnSpc>
                <a:spcPct val="90000"/>
              </a:lnSpc>
              <a:spcBef>
                <a:spcPts val="800"/>
              </a:spcBef>
              <a:defRPr sz="2000"/>
            </a:lvl3pPr>
            <a:lvl4pPr marL="1625600" indent="-2540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4pPr>
            <a:lvl5pPr marL="2082800" indent="-2540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7349514" y="4511258"/>
            <a:ext cx="179999" cy="191136"/>
          </a:xfrm>
          <a:prstGeom prst="rect">
            <a:avLst/>
          </a:prstGeom>
        </p:spPr>
        <p:txBody>
          <a:bodyPr lIns="25717" tIns="25717" rIns="25717" bIns="25717"/>
          <a:lstStyle>
            <a:lvl1pPr defTabSz="762000">
              <a:defRPr sz="9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dy Level One…"/>
          <p:cNvSpPr txBox="1"/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sx="100000" sy="100000" kx="0" ky="0" algn="b" rotWithShape="0" blurRad="50800" dist="50800" dir="5400000">
              <a:srgbClr val="EEECE1"/>
            </a:outerShdw>
          </a:effectLst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/>
          <p:nvPr>
            <p:ph type="title"/>
          </p:nvPr>
        </p:nvSpPr>
        <p:spPr>
          <a:xfrm>
            <a:off x="628650" y="559593"/>
            <a:ext cx="7886700" cy="994174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762000">
              <a:lnSpc>
                <a:spcPct val="90000"/>
              </a:lnSpc>
              <a:defRPr sz="3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3" name="Body Level One…"/>
          <p:cNvSpPr txBox="1"/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</p:spPr>
        <p:txBody>
          <a:bodyPr lIns="34289" tIns="34289" rIns="34289" bIns="34289"/>
          <a:lstStyle>
            <a:lvl1pPr marL="179614" indent="-179614" defTabSz="762000">
              <a:lnSpc>
                <a:spcPct val="90000"/>
              </a:lnSpc>
              <a:spcBef>
                <a:spcPts val="800"/>
              </a:spcBef>
              <a:defRPr sz="2200"/>
            </a:lvl1pPr>
            <a:lvl2pPr marL="666750" indent="-20955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2pPr>
            <a:lvl3pPr marL="1165860" indent="-251460" defTabSz="762000">
              <a:lnSpc>
                <a:spcPct val="90000"/>
              </a:lnSpc>
              <a:spcBef>
                <a:spcPts val="800"/>
              </a:spcBef>
              <a:defRPr sz="2200"/>
            </a:lvl3pPr>
            <a:lvl4pPr marL="16510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4pPr>
            <a:lvl5pPr marL="21082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8305333" y="5073094"/>
            <a:ext cx="210017" cy="233681"/>
          </a:xfrm>
          <a:prstGeom prst="rect">
            <a:avLst/>
          </a:prstGeom>
        </p:spPr>
        <p:txBody>
          <a:bodyPr lIns="34289" tIns="34289" rIns="34289" bIns="34289"/>
          <a:lstStyle>
            <a:lvl1pPr defTabSz="762000"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/>
          <p:nvPr>
            <p:ph type="title"/>
          </p:nvPr>
        </p:nvSpPr>
        <p:spPr>
          <a:xfrm>
            <a:off x="1143000" y="1127522"/>
            <a:ext cx="6858000" cy="1790701"/>
          </a:xfrm>
          <a:prstGeom prst="rect">
            <a:avLst/>
          </a:prstGeom>
        </p:spPr>
        <p:txBody>
          <a:bodyPr lIns="34289" tIns="34289" rIns="34289" bIns="34289" anchor="b"/>
          <a:lstStyle>
            <a:lvl1pPr defTabSz="762000">
              <a:lnSpc>
                <a:spcPct val="90000"/>
              </a:lnSpc>
              <a:defRPr sz="5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Body Level One…"/>
          <p:cNvSpPr txBox="1"/>
          <p:nvPr>
            <p:ph type="body" sz="quarter" idx="1"/>
          </p:nvPr>
        </p:nvSpPr>
        <p:spPr>
          <a:xfrm>
            <a:off x="1143000" y="2987278"/>
            <a:ext cx="6858000" cy="124182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1pPr>
            <a:lvl2pPr marL="0" indent="4572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2pPr>
            <a:lvl3pPr marL="0" indent="9144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3pPr>
            <a:lvl4pPr marL="0" indent="13716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4pPr>
            <a:lvl5pPr marL="0" indent="18288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8305333" y="5073094"/>
            <a:ext cx="210017" cy="233681"/>
          </a:xfrm>
          <a:prstGeom prst="rect">
            <a:avLst/>
          </a:prstGeom>
        </p:spPr>
        <p:txBody>
          <a:bodyPr lIns="34289" tIns="34289" rIns="34289" bIns="34289"/>
          <a:lstStyle>
            <a:lvl1pPr defTabSz="762000">
              <a:defRPr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/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/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4" name="Picture Placeholder 2"/>
          <p:cNvSpPr/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asecuritysite.com/encryption/copper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0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t>11. Host Security</a:t>
            </a:r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TPM Chip.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Apple T2 Chip.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Disk Encryption: BitLocker.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Disk Encryption: TrueCrypt.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Entropy.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br>
              <a:rPr b="0" sz="1619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br>
              <a:rPr b="0" sz="1619"/>
            </a:br>
            <a:r>
              <a:rPr b="0" sz="1619"/>
              <a:t>http://asecuritysite.com/esecurity</a:t>
            </a:r>
            <a:br>
              <a:rPr b="0" sz="1619"/>
            </a:br>
            <a:br>
              <a:rPr b="0" sz="1619"/>
            </a:b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br>
              <a:rPr b="0" sz="1619"/>
            </a:br>
          </a:p>
        </p:txBody>
      </p:sp>
      <p:pic>
        <p:nvPicPr>
          <p:cNvPr id="183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b="0" sz="1674"/>
              <a:t>TPM Chip.</a:t>
            </a: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b="0" sz="1674"/>
              <a:t>Apple T2 Chip.</a:t>
            </a: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sz="1674"/>
              <a:t>Disk Encryption: BitLocker.</a:t>
            </a: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b="0" sz="1674"/>
              <a:t>Disk Encryption: TrueCrypt.</a:t>
            </a: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b="0" sz="1674"/>
              <a:t>Entropy.</a:t>
            </a:r>
            <a:br>
              <a:rPr b="0" sz="1674"/>
            </a:br>
            <a:br>
              <a:rPr b="0" sz="1674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b="0" sz="1674"/>
            </a:br>
            <a:r>
              <a:rPr b="0" sz="1674"/>
              <a:t>http://asecuritysite.com/esecurity</a:t>
            </a:r>
            <a:br>
              <a:rPr b="0" sz="1674"/>
            </a:br>
            <a:br>
              <a:rPr b="0" sz="1674"/>
            </a:b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br>
              <a:rPr b="0" sz="1674"/>
            </a:br>
          </a:p>
        </p:txBody>
      </p:sp>
      <p:pic>
        <p:nvPicPr>
          <p:cNvPr id="259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251" y="109061"/>
            <a:ext cx="8425026" cy="5308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85749"/>
            <a:ext cx="7983608" cy="504025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FIPS"/>
          <p:cNvSpPr txBox="1"/>
          <p:nvPr/>
        </p:nvSpPr>
        <p:spPr>
          <a:xfrm>
            <a:off x="15131" y="10268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FIPS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85750"/>
            <a:ext cx="7780059" cy="5024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49" y="320037"/>
            <a:ext cx="7671499" cy="5000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8244" y="285750"/>
            <a:ext cx="7341073" cy="518871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Microsoft EFS"/>
          <p:cNvSpPr txBox="1"/>
          <p:nvPr/>
        </p:nvSpPr>
        <p:spPr>
          <a:xfrm>
            <a:off x="15131" y="10268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Microsoft EFS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6137" y="285749"/>
            <a:ext cx="6843972" cy="5187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291" name="Rectangle 3"/>
          <p:cNvGrpSpPr/>
          <p:nvPr/>
        </p:nvGrpSpPr>
        <p:grpSpPr>
          <a:xfrm>
            <a:off x="462169" y="556260"/>
            <a:ext cx="6052932" cy="4602480"/>
            <a:chOff x="0" y="-3333"/>
            <a:chExt cx="6052930" cy="4602479"/>
          </a:xfrm>
        </p:grpSpPr>
        <p:sp>
          <p:nvSpPr>
            <p:cNvPr id="289" name="Rectangle"/>
            <p:cNvSpPr/>
            <p:nvPr/>
          </p:nvSpPr>
          <p:spPr>
            <a:xfrm>
              <a:off x="-1" y="0"/>
              <a:ext cx="6052932" cy="4595813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762000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0" name="C:\enc\test&gt;cipher /c test.docx…"/>
            <p:cNvSpPr txBox="1"/>
            <p:nvPr/>
          </p:nvSpPr>
          <p:spPr>
            <a:xfrm>
              <a:off x="-1" y="-3334"/>
              <a:ext cx="6052932" cy="4602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C:\enc\test&gt;cipher /c 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Listing C:\enc\test\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New files added to this directory will be encrypted.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E 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Compatibility Level: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Windows XP/Server 2003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Users who can decrypt: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WIN-98UTFANB55G\Bill Buchanan [Bill Buchanan(Bill Buchanan@WIN-98UTFANB55G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Certificate thumbprint: 1E77 C3D6 BCCB DFDD 1A82 352D B109 3136 A830 76E0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No recovery certificate found.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Key Information: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Algorithm: AES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Key Length: 256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Key Entropy: 256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85750"/>
            <a:ext cx="7285162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Rectangle 5"/>
          <p:cNvGrpSpPr/>
          <p:nvPr/>
        </p:nvGrpSpPr>
        <p:grpSpPr>
          <a:xfrm>
            <a:off x="462169" y="559593"/>
            <a:ext cx="6052932" cy="2807786"/>
            <a:chOff x="0" y="0"/>
            <a:chExt cx="6052930" cy="2807784"/>
          </a:xfrm>
        </p:grpSpPr>
        <p:sp>
          <p:nvSpPr>
            <p:cNvPr id="296" name="Rectangle"/>
            <p:cNvSpPr/>
            <p:nvPr/>
          </p:nvSpPr>
          <p:spPr>
            <a:xfrm>
              <a:off x="-1" y="0"/>
              <a:ext cx="6052932" cy="2807785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762000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7" name="C:\enc\test&gt;cipher /r:test.docx…"/>
            <p:cNvSpPr txBox="1"/>
            <p:nvPr/>
          </p:nvSpPr>
          <p:spPr>
            <a:xfrm>
              <a:off x="-1" y="74202"/>
              <a:ext cx="6052932" cy="2659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C:\enc\test&gt;cipher /r:test.docx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Please type in the password to protect your .PFX file: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Please retype the password to confirm: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Your .CER file was created successfully.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Your .PFX file was created successfully.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C:\enc\test&gt;dir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12-Oct-14  08:39 PM            11,432 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12-Oct-14  08:43 PM               912 test.docx.CER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12-Oct-14  08:43 PM             2,710 test.docx.PFX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b="0" sz="1674"/>
              <a:t>TPM Chip.</a:t>
            </a:r>
            <a:endParaRPr b="0" sz="1674"/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Apple T2 Chip.</a:t>
            </a:r>
            <a:endParaRPr sz="1674"/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Disk Encryption: BitLocker.</a:t>
            </a:r>
            <a:endParaRPr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sz="1674"/>
              <a:t>Disk Encryption: TrueCrypt.</a:t>
            </a: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b="0" sz="1674"/>
              <a:t>Entropy.</a:t>
            </a:r>
            <a:br>
              <a:rPr b="0" sz="1674"/>
            </a:br>
            <a:br>
              <a:rPr b="0" sz="1674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b="0" sz="1674"/>
            </a:br>
            <a:r>
              <a:rPr b="0" sz="1674"/>
              <a:t>http://asecuritysite.com/esecurity</a:t>
            </a:r>
            <a:br>
              <a:rPr b="0" sz="1674"/>
            </a:br>
            <a:br>
              <a:rPr b="0" sz="1674"/>
            </a:b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br>
              <a:rPr b="0" sz="1674"/>
            </a:br>
          </a:p>
        </p:txBody>
      </p:sp>
      <p:pic>
        <p:nvPicPr>
          <p:cNvPr id="301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ost Security"/>
          <p:cNvSpPr txBox="1"/>
          <p:nvPr/>
        </p:nvSpPr>
        <p:spPr>
          <a:xfrm>
            <a:off x="55663" y="30534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Host Security</a:t>
            </a:r>
          </a:p>
        </p:txBody>
      </p:sp>
      <p:pic>
        <p:nvPicPr>
          <p:cNvPr id="186" name="linuxw10.jpg" descr="linuxw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539" y="761072"/>
            <a:ext cx="2151834" cy="1613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unknown.jpg" descr="unknow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3706" y="219437"/>
            <a:ext cx="1814165" cy="1666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unknown.jpg" descr="unknow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0888" y="3242859"/>
            <a:ext cx="3810001" cy="213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Linux"/>
          <p:cNvSpPr txBox="1"/>
          <p:nvPr>
            <p:ph type="body" sz="quarter" idx="4294967295"/>
          </p:nvPr>
        </p:nvSpPr>
        <p:spPr>
          <a:xfrm>
            <a:off x="320248" y="2648501"/>
            <a:ext cx="3264804" cy="417998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defTabSz="762000">
              <a:lnSpc>
                <a:spcPct val="90000"/>
              </a:lnSpc>
              <a:spcBef>
                <a:spcPts val="800"/>
              </a:spcBef>
              <a:buSzTx/>
              <a:buNone/>
              <a:defRPr b="1" sz="2200"/>
            </a:lvl1pPr>
          </a:lstStyle>
          <a:p>
            <a:pPr>
              <a:defRPr b="0"/>
            </a:pPr>
            <a:r>
              <a:rPr b="1"/>
              <a:t>Linux</a:t>
            </a:r>
          </a:p>
        </p:txBody>
      </p:sp>
      <p:sp>
        <p:nvSpPr>
          <p:cNvPr id="190" name="Mac OSX"/>
          <p:cNvSpPr txBox="1"/>
          <p:nvPr/>
        </p:nvSpPr>
        <p:spPr>
          <a:xfrm>
            <a:off x="3203419" y="2237491"/>
            <a:ext cx="3264804" cy="41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>
            <a:lvl1pPr defTabSz="762000">
              <a:lnSpc>
                <a:spcPct val="90000"/>
              </a:lnSpc>
              <a:spcBef>
                <a:spcPts val="800"/>
              </a:spcBef>
              <a:buFont typeface="Arial"/>
              <a:defRPr b="1" sz="2200"/>
            </a:lvl1pPr>
          </a:lstStyle>
          <a:p>
            <a:pPr>
              <a:defRPr b="0"/>
            </a:pPr>
            <a:r>
              <a:rPr b="1"/>
              <a:t>Mac OSX</a:t>
            </a:r>
          </a:p>
        </p:txBody>
      </p:sp>
      <p:sp>
        <p:nvSpPr>
          <p:cNvPr id="191" name="Windows"/>
          <p:cNvSpPr txBox="1"/>
          <p:nvPr/>
        </p:nvSpPr>
        <p:spPr>
          <a:xfrm>
            <a:off x="989700" y="5034765"/>
            <a:ext cx="1434812" cy="417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>
            <a:lvl1pPr defTabSz="762000">
              <a:lnSpc>
                <a:spcPct val="90000"/>
              </a:lnSpc>
              <a:spcBef>
                <a:spcPts val="800"/>
              </a:spcBef>
              <a:buFont typeface="Arial"/>
              <a:defRPr b="1" sz="2200"/>
            </a:lvl1pPr>
          </a:lstStyle>
          <a:p>
            <a:pPr>
              <a:defRPr b="0"/>
            </a:pPr>
            <a:r>
              <a:rPr b="1"/>
              <a:t>Windows</a:t>
            </a:r>
          </a:p>
        </p:txBody>
      </p:sp>
      <p:sp>
        <p:nvSpPr>
          <p:cNvPr id="192" name="BIOS initialises…"/>
          <p:cNvSpPr txBox="1"/>
          <p:nvPr/>
        </p:nvSpPr>
        <p:spPr>
          <a:xfrm>
            <a:off x="5636009" y="13640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BIOS initialises</a:t>
            </a:r>
            <a:endParaRPr b="1"/>
          </a:p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hardware</a:t>
            </a:r>
          </a:p>
        </p:txBody>
      </p:sp>
      <p:sp>
        <p:nvSpPr>
          <p:cNvPr id="193" name="BIOS calls MBR…"/>
          <p:cNvSpPr txBox="1"/>
          <p:nvPr/>
        </p:nvSpPr>
        <p:spPr>
          <a:xfrm>
            <a:off x="5636009" y="1619717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/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BIOS calls MBR</a:t>
            </a:r>
            <a:endParaRPr b="1"/>
          </a:p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(Master Boot Record)</a:t>
            </a:r>
          </a:p>
        </p:txBody>
      </p:sp>
      <p:sp>
        <p:nvSpPr>
          <p:cNvPr id="194" name="Load code from boot sector of active partition"/>
          <p:cNvSpPr txBox="1"/>
          <p:nvPr/>
        </p:nvSpPr>
        <p:spPr>
          <a:xfrm>
            <a:off x="5636009" y="3225794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>
            <a:lvl1pPr defTabSz="762000">
              <a:lnSpc>
                <a:spcPct val="90000"/>
              </a:lnSpc>
              <a:spcBef>
                <a:spcPts val="800"/>
              </a:spcBef>
              <a:buFont typeface="Arial"/>
              <a:defRPr b="1" sz="2200"/>
            </a:lvl1pPr>
          </a:lstStyle>
          <a:p>
            <a:pPr>
              <a:defRPr b="0"/>
            </a:pPr>
            <a:r>
              <a:rPr b="1"/>
              <a:t>Load code from boot sector of active partition</a:t>
            </a:r>
          </a:p>
        </p:txBody>
      </p:sp>
      <p:sp>
        <p:nvSpPr>
          <p:cNvPr id="195" name="Bootloader runs code and starts up operating system"/>
          <p:cNvSpPr txBox="1"/>
          <p:nvPr/>
        </p:nvSpPr>
        <p:spPr>
          <a:xfrm>
            <a:off x="5636009" y="4649816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normAutofit fontScale="100000" lnSpcReduction="0"/>
          </a:bodyPr>
          <a:lstStyle>
            <a:lvl1pPr defTabSz="746760">
              <a:lnSpc>
                <a:spcPct val="90000"/>
              </a:lnSpc>
              <a:spcBef>
                <a:spcPts val="800"/>
              </a:spcBef>
              <a:buFont typeface="Arial"/>
              <a:defRPr b="1" sz="2156"/>
            </a:lvl1pPr>
          </a:lstStyle>
          <a:p>
            <a:pPr>
              <a:defRPr b="0"/>
            </a:pPr>
            <a:r>
              <a:rPr b="1"/>
              <a:t>Bootloader runs code and starts up operating system</a:t>
            </a:r>
          </a:p>
        </p:txBody>
      </p:sp>
      <p:sp>
        <p:nvSpPr>
          <p:cNvPr id="196" name="Line"/>
          <p:cNvSpPr/>
          <p:nvPr/>
        </p:nvSpPr>
        <p:spPr>
          <a:xfrm>
            <a:off x="6743835" y="881390"/>
            <a:ext cx="1" cy="7260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97" name="Line"/>
          <p:cNvSpPr/>
          <p:nvPr/>
        </p:nvSpPr>
        <p:spPr>
          <a:xfrm>
            <a:off x="6743835" y="2494469"/>
            <a:ext cx="1" cy="72606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98" name="Line"/>
          <p:cNvSpPr/>
          <p:nvPr/>
        </p:nvSpPr>
        <p:spPr>
          <a:xfrm>
            <a:off x="6743835" y="3946628"/>
            <a:ext cx="1" cy="72606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199" name="Line"/>
          <p:cNvSpPr/>
          <p:nvPr/>
        </p:nvSpPr>
        <p:spPr>
          <a:xfrm flipH="1" flipV="1">
            <a:off x="4064330" y="3278888"/>
            <a:ext cx="1425254" cy="16584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2" y="4446"/>
            <a:ext cx="9097475" cy="5706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311" name="Object 4"/>
          <p:cNvGrpSpPr/>
          <p:nvPr/>
        </p:nvGrpSpPr>
        <p:grpSpPr>
          <a:xfrm>
            <a:off x="-213334" y="-170775"/>
            <a:ext cx="6876775" cy="5511662"/>
            <a:chOff x="0" y="0"/>
            <a:chExt cx="6876774" cy="5511660"/>
          </a:xfrm>
        </p:grpSpPr>
        <p:pic>
          <p:nvPicPr>
            <p:cNvPr id="310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6470374" cy="50671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9" name="Object 4" descr="Object 4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6876775" cy="5511661"/>
            </a:xfrm>
            <a:prstGeom prst="rect">
              <a:avLst/>
            </a:prstGeom>
            <a:effectLst/>
          </p:spPr>
        </p:pic>
      </p:grpSp>
      <p:grpSp>
        <p:nvGrpSpPr>
          <p:cNvPr id="314" name="Picture 5"/>
          <p:cNvGrpSpPr/>
          <p:nvPr/>
        </p:nvGrpSpPr>
        <p:grpSpPr>
          <a:xfrm>
            <a:off x="3588933" y="267490"/>
            <a:ext cx="5460128" cy="3708004"/>
            <a:chOff x="0" y="0"/>
            <a:chExt cx="5460127" cy="3708003"/>
          </a:xfrm>
        </p:grpSpPr>
        <p:pic>
          <p:nvPicPr>
            <p:cNvPr id="313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5053728" cy="326350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2" name="Picture 5" descr="Picture 5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460128" cy="3708004"/>
            </a:xfrm>
            <a:prstGeom prst="rect">
              <a:avLst/>
            </a:prstGeom>
            <a:effectLst/>
          </p:spPr>
        </p:pic>
      </p:grpSp>
      <p:grpSp>
        <p:nvGrpSpPr>
          <p:cNvPr id="317" name="Picture 5"/>
          <p:cNvGrpSpPr/>
          <p:nvPr/>
        </p:nvGrpSpPr>
        <p:grpSpPr>
          <a:xfrm>
            <a:off x="395578" y="709941"/>
            <a:ext cx="8665910" cy="3190989"/>
            <a:chOff x="0" y="0"/>
            <a:chExt cx="8665909" cy="3190987"/>
          </a:xfrm>
        </p:grpSpPr>
        <p:pic>
          <p:nvPicPr>
            <p:cNvPr id="316" name="Picture 5" descr="Picture 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3200" y="203200"/>
              <a:ext cx="8259510" cy="27464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5" name="Picture 5" descr="Picture 5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8665910" cy="319098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1"/>
      <p:bldP build="whole" bldLvl="1" animBg="1" rev="0" advAuto="0" spid="317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" y="379069"/>
            <a:ext cx="8165253" cy="4929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201" y="413306"/>
            <a:ext cx="6948231" cy="5056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555" y="418970"/>
            <a:ext cx="8363436" cy="4736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b="0" sz="1674"/>
              <a:t>TPM Chip.</a:t>
            </a:r>
            <a:endParaRPr b="0" sz="1674"/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Apple T2 Chip.</a:t>
            </a:r>
            <a:endParaRPr sz="1674"/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Disk Encryption: BitLocker.</a:t>
            </a:r>
            <a:endParaRPr sz="1674"/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Disk Encryption: TrueCrypt.</a:t>
            </a:r>
            <a:endParaRPr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sz="1674"/>
              <a:t>Entropy.</a:t>
            </a:r>
            <a:br>
              <a:rPr b="0" sz="1674"/>
            </a:br>
            <a:br>
              <a:rPr b="0" sz="1674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b="0" sz="1674"/>
            </a:br>
            <a:r>
              <a:rPr b="0" sz="1674"/>
              <a:t>http://asecuritysite.com/esecurity</a:t>
            </a:r>
            <a:br>
              <a:rPr b="0" sz="1674"/>
            </a:br>
            <a:br>
              <a:rPr b="0" sz="1674"/>
            </a:b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br>
              <a:rPr b="0" sz="1674"/>
            </a:br>
          </a:p>
        </p:txBody>
      </p:sp>
      <p:pic>
        <p:nvPicPr>
          <p:cNvPr id="332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6" name="Rectangle 3"/>
          <p:cNvSpPr txBox="1"/>
          <p:nvPr/>
        </p:nvSpPr>
        <p:spPr>
          <a:xfrm>
            <a:off x="3913003" y="5462"/>
            <a:ext cx="6030569" cy="965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	An example of the first few bytes of TrueCrypt volume is:</a:t>
            </a: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 </a:t>
            </a: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4c 43 dd 86 cf 1f 69 eb 86 14 80 66 c9 2f 4b e2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f9 5a 01 c2 82 f4 bc c8 8b 71 59 3c 23 9b cc 40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 46 a7 b7 4e 00 45 98 d2 ea d2 32 26 a0 10 1c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67 80 2d 8a 08 61 ba c9 f6 d9 57 84 f2 93 11 18</a:t>
            </a:r>
          </a:p>
        </p:txBody>
      </p:sp>
      <p:sp>
        <p:nvSpPr>
          <p:cNvPr id="337" name="Rectangle 4"/>
          <p:cNvSpPr txBox="1"/>
          <p:nvPr/>
        </p:nvSpPr>
        <p:spPr>
          <a:xfrm>
            <a:off x="48725" y="889860"/>
            <a:ext cx="7307748" cy="170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C:\Python27&gt;python en.py "c:\Campus&amp;DL - WB.tc"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File size in bytes: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3145728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Shannon entropy (min bits per byte-character):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7.99994457357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Min possible file size assuming max theoretical compression efficiency: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25165649.6435 in bits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3145706.20544 in bytes</a:t>
            </a:r>
          </a:p>
        </p:txBody>
      </p:sp>
      <p:sp>
        <p:nvSpPr>
          <p:cNvPr id="338" name="Rectangle 5"/>
          <p:cNvSpPr txBox="1"/>
          <p:nvPr/>
        </p:nvSpPr>
        <p:spPr>
          <a:xfrm>
            <a:off x="56373" y="2647664"/>
            <a:ext cx="6761096" cy="1558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File size in bytes: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318724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Shannon entropy (min bits per byte-character):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7.98787618412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Min possible file size assuming max theoretical compression efficiency: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2545927.84891 in bits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318240.981113 in bytes</a:t>
            </a:r>
          </a:p>
        </p:txBody>
      </p:sp>
      <p:sp>
        <p:nvSpPr>
          <p:cNvPr id="339" name="Rectangle 6"/>
          <p:cNvSpPr txBox="1"/>
          <p:nvPr/>
        </p:nvSpPr>
        <p:spPr>
          <a:xfrm>
            <a:off x="35368" y="4257302"/>
            <a:ext cx="7086601" cy="1558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File size in bytes: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62464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Shannon entropy (min bits per byte-character):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4.64286159485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Min possible file size assuming max theoretical compression efficiency: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290011.706661 in bits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36251.4633326 in bytes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5749"/>
            <a:ext cx="8902512" cy="4632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TPM Chip.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Apple T2 Chip.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Disk Encryption: BitLocker.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Disk Encryption: TrueCrypt.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Entropy.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br>
              <a:rPr b="0" sz="1619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br>
              <a:rPr b="0" sz="1619"/>
            </a:br>
            <a:r>
              <a:rPr b="0" sz="1619"/>
              <a:t>http://asecuritysite.com/esecurity</a:t>
            </a:r>
            <a:br>
              <a:rPr b="0" sz="1619"/>
            </a:br>
            <a:br>
              <a:rPr b="0" sz="1619"/>
            </a:b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br>
              <a:rPr b="0" sz="1619"/>
            </a:br>
          </a:p>
        </p:txBody>
      </p:sp>
      <p:pic>
        <p:nvPicPr>
          <p:cNvPr id="346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sz="1619"/>
              <a:t>TPM Chip.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Apple T2 Chip.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Disk Encryption: BitLocker.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Disk Encryption: TrueCrypt.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rPr b="0" sz="1619"/>
              <a:t>Entropy.</a:t>
            </a: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br>
              <a:rPr b="0" sz="1619"/>
            </a:br>
            <a:br>
              <a:rPr b="0" sz="1619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br>
              <a:rPr b="0" sz="1619"/>
            </a:br>
            <a:r>
              <a:rPr b="0" sz="1619"/>
              <a:t>http://asecuritysite.com/esecurity</a:t>
            </a:r>
            <a:br>
              <a:rPr b="0" sz="1619"/>
            </a:br>
            <a:br>
              <a:rPr b="0" sz="1619"/>
            </a:br>
            <a:endParaRPr b="0" sz="1619"/>
          </a:p>
          <a:p>
            <a:pPr algn="l" defTabSz="822959">
              <a:defRPr b="1" sz="3509">
                <a:solidFill>
                  <a:srgbClr val="C00000"/>
                </a:solidFill>
              </a:defRPr>
            </a:pPr>
            <a:br>
              <a:rPr b="0" sz="1619"/>
            </a:br>
          </a:p>
        </p:txBody>
      </p:sp>
      <p:pic>
        <p:nvPicPr>
          <p:cNvPr id="202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Content Placeholder 2"/>
          <p:cNvSpPr txBox="1"/>
          <p:nvPr>
            <p:ph type="body" sz="half" idx="1"/>
          </p:nvPr>
        </p:nvSpPr>
        <p:spPr>
          <a:xfrm>
            <a:off x="81863" y="2017175"/>
            <a:ext cx="3264805" cy="3263505"/>
          </a:xfrm>
          <a:prstGeom prst="rect">
            <a:avLst/>
          </a:prstGeom>
        </p:spPr>
        <p:txBody>
          <a:bodyPr/>
          <a:lstStyle/>
          <a:p>
            <a:pPr marL="168837" indent="-168837" defTabSz="716280">
              <a:spcBef>
                <a:spcPts val="700"/>
              </a:spcBef>
              <a:defRPr sz="2068"/>
            </a:pPr>
            <a:r>
              <a:rPr b="1"/>
              <a:t>Platform integrity. </a:t>
            </a:r>
            <a:r>
              <a:t>Makes sure the boot process is correct.</a:t>
            </a:r>
          </a:p>
          <a:p>
            <a:pPr marL="168837" indent="-168837" defTabSz="716280">
              <a:spcBef>
                <a:spcPts val="700"/>
              </a:spcBef>
              <a:defRPr sz="2068"/>
            </a:pPr>
            <a:r>
              <a:rPr b="1"/>
              <a:t>Disk encryption. </a:t>
            </a:r>
            <a:r>
              <a:t>The encryption key used for disk encryption is fully or partially defined by the SRK.</a:t>
            </a:r>
          </a:p>
          <a:p>
            <a:pPr marL="168837" indent="-168837" defTabSz="716280">
              <a:spcBef>
                <a:spcPts val="700"/>
              </a:spcBef>
              <a:defRPr sz="2068"/>
            </a:pPr>
            <a:r>
              <a:rPr b="1"/>
              <a:t>Password protection. </a:t>
            </a:r>
            <a:r>
              <a:t>The storage of the user’s password in the chip.</a:t>
            </a:r>
          </a:p>
        </p:txBody>
      </p:sp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1151" y="5326"/>
            <a:ext cx="2274780" cy="18945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Rectangle 3"/>
          <p:cNvGrpSpPr/>
          <p:nvPr/>
        </p:nvGrpSpPr>
        <p:grpSpPr>
          <a:xfrm>
            <a:off x="2770259" y="472334"/>
            <a:ext cx="3368820" cy="1536795"/>
            <a:chOff x="0" y="-21463"/>
            <a:chExt cx="3368819" cy="1536794"/>
          </a:xfrm>
        </p:grpSpPr>
        <p:sp>
          <p:nvSpPr>
            <p:cNvPr id="207" name="Rectangle"/>
            <p:cNvSpPr/>
            <p:nvPr/>
          </p:nvSpPr>
          <p:spPr>
            <a:xfrm>
              <a:off x="0" y="26312"/>
              <a:ext cx="3368820" cy="1441243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8" name="Crypto-processor…"/>
            <p:cNvSpPr txBox="1"/>
            <p:nvPr/>
          </p:nvSpPr>
          <p:spPr>
            <a:xfrm>
              <a:off x="0" y="-21464"/>
              <a:ext cx="3368820" cy="1536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b="1" sz="1400">
                  <a:solidFill>
                    <a:srgbClr val="FFFFFF"/>
                  </a:solidFill>
                </a:defRPr>
              </a:pPr>
              <a:r>
                <a:t>Crypto-processor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Random number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RSA/ECC key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HMAC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SHA-1/SHA-256 hash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Signature engine</a:t>
              </a:r>
            </a:p>
          </p:txBody>
        </p:sp>
      </p:grpSp>
      <p:grpSp>
        <p:nvGrpSpPr>
          <p:cNvPr id="212" name="Rectangle 6"/>
          <p:cNvGrpSpPr/>
          <p:nvPr/>
        </p:nvGrpSpPr>
        <p:grpSpPr>
          <a:xfrm>
            <a:off x="5077075" y="3627884"/>
            <a:ext cx="3838247" cy="2158356"/>
            <a:chOff x="0" y="0"/>
            <a:chExt cx="3838245" cy="2158355"/>
          </a:xfrm>
        </p:grpSpPr>
        <p:sp>
          <p:nvSpPr>
            <p:cNvPr id="210" name="Rectangle"/>
            <p:cNvSpPr/>
            <p:nvPr/>
          </p:nvSpPr>
          <p:spPr>
            <a:xfrm>
              <a:off x="0" y="0"/>
              <a:ext cx="3838246" cy="2158356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" name="Persistent memory:…"/>
            <p:cNvSpPr txBox="1"/>
            <p:nvPr/>
          </p:nvSpPr>
          <p:spPr>
            <a:xfrm>
              <a:off x="0" y="292741"/>
              <a:ext cx="3838246" cy="15728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b="1" sz="1400">
                  <a:solidFill>
                    <a:srgbClr val="FFFFFF"/>
                  </a:solidFill>
                </a:defRPr>
              </a:pPr>
              <a:r>
                <a:t>Persistent memory: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Endorsement Key (EK). A private key from a key pair. A user wishing to send a message to this TPM uses the public key to encrypt</a:t>
              </a:r>
              <a:r>
                <a:t>. Public key is also stored on TPM.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Storage Root Key (SRK). Used to encrypt disk storage.</a:t>
              </a:r>
            </a:p>
          </p:txBody>
        </p:sp>
      </p:grpSp>
      <p:grpSp>
        <p:nvGrpSpPr>
          <p:cNvPr id="215" name="Rectangle 7"/>
          <p:cNvGrpSpPr/>
          <p:nvPr/>
        </p:nvGrpSpPr>
        <p:grpSpPr>
          <a:xfrm>
            <a:off x="3160469" y="2051488"/>
            <a:ext cx="3071056" cy="1612024"/>
            <a:chOff x="0" y="0"/>
            <a:chExt cx="3071055" cy="1612023"/>
          </a:xfrm>
        </p:grpSpPr>
        <p:sp>
          <p:nvSpPr>
            <p:cNvPr id="213" name="Rectangle"/>
            <p:cNvSpPr/>
            <p:nvPr/>
          </p:nvSpPr>
          <p:spPr>
            <a:xfrm>
              <a:off x="-1" y="0"/>
              <a:ext cx="2989993" cy="1612024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4" name="Versatile memory:…"/>
            <p:cNvSpPr txBox="1"/>
            <p:nvPr/>
          </p:nvSpPr>
          <p:spPr>
            <a:xfrm>
              <a:off x="81063" y="140775"/>
              <a:ext cx="2989993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762000">
                <a:defRPr b="1" sz="1400">
                  <a:solidFill>
                    <a:srgbClr val="FFFFFF"/>
                  </a:solidFill>
                </a:defRPr>
              </a:pPr>
              <a:r>
                <a:t>Versatile memory: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Platform Configuration Registers (PCR).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Attestation Identity Keys (AIK).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Storage Keys.</a:t>
              </a:r>
            </a:p>
          </p:txBody>
        </p:sp>
      </p:grpSp>
      <p:sp>
        <p:nvSpPr>
          <p:cNvPr id="216" name="TPM 1.2 and 2.0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TPM 1.2 and 2.0</a:t>
            </a:r>
          </a:p>
        </p:txBody>
      </p:sp>
      <p:sp>
        <p:nvSpPr>
          <p:cNvPr id="217" name="Line"/>
          <p:cNvSpPr/>
          <p:nvPr/>
        </p:nvSpPr>
        <p:spPr>
          <a:xfrm flipV="1">
            <a:off x="7553988" y="1909389"/>
            <a:ext cx="379209" cy="20803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18" name="Line"/>
          <p:cNvSpPr/>
          <p:nvPr/>
        </p:nvSpPr>
        <p:spPr>
          <a:xfrm flipV="1">
            <a:off x="6370208" y="1576362"/>
            <a:ext cx="791837" cy="79183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19" name="Line"/>
          <p:cNvSpPr/>
          <p:nvPr/>
        </p:nvSpPr>
        <p:spPr>
          <a:xfrm>
            <a:off x="6142553" y="1269108"/>
            <a:ext cx="69498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Endorsement Key (EK)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Endorsement Key (EK)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781" y="892718"/>
            <a:ext cx="7558645" cy="4536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torage Root Key (SRK)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Storage Root Key (SRK)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159" y="1224927"/>
            <a:ext cx="6993740" cy="4041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CA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ROCA</a:t>
            </a:r>
          </a:p>
        </p:txBody>
      </p:sp>
      <p:sp>
        <p:nvSpPr>
          <p:cNvPr id="2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233" name="Content Placeholder 6"/>
          <p:cNvGrpSpPr/>
          <p:nvPr/>
        </p:nvGrpSpPr>
        <p:grpSpPr>
          <a:xfrm>
            <a:off x="-219089" y="571620"/>
            <a:ext cx="9729184" cy="4913850"/>
            <a:chOff x="0" y="0"/>
            <a:chExt cx="9729182" cy="4913848"/>
          </a:xfrm>
        </p:grpSpPr>
        <p:pic>
          <p:nvPicPr>
            <p:cNvPr id="232" name="Content Placeholder 6" descr="Content Placeholder 6">
              <a:hlinkClick r:id="rId2" invalidUrl="" action="" tgtFrame="" tooltip="" history="1" highlightClick="0" endSnd="0"/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9322783" cy="44693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1" name="Content Placeholder 6" descr="Content Placeholder 6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729183" cy="4913849"/>
            </a:xfrm>
            <a:prstGeom prst="rect">
              <a:avLst/>
            </a:prstGeom>
            <a:effectLst/>
          </p:spPr>
        </p:pic>
      </p:grpSp>
      <p:grpSp>
        <p:nvGrpSpPr>
          <p:cNvPr id="236" name="Picture 2"/>
          <p:cNvGrpSpPr/>
          <p:nvPr/>
        </p:nvGrpSpPr>
        <p:grpSpPr>
          <a:xfrm>
            <a:off x="-129698" y="185711"/>
            <a:ext cx="9550401" cy="2586436"/>
            <a:chOff x="0" y="0"/>
            <a:chExt cx="9550400" cy="2586434"/>
          </a:xfrm>
        </p:grpSpPr>
        <p:pic>
          <p:nvPicPr>
            <p:cNvPr id="235" name="Picture 2" descr="Pictur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200" y="203200"/>
              <a:ext cx="9144000" cy="21419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4" name="Picture 2" descr="Picture 2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9550400" cy="2586435"/>
            </a:xfrm>
            <a:prstGeom prst="rect">
              <a:avLst/>
            </a:prstGeom>
            <a:effectLst/>
          </p:spPr>
        </p:pic>
      </p:grpSp>
      <p:grpSp>
        <p:nvGrpSpPr>
          <p:cNvPr id="239" name="Picture 4"/>
          <p:cNvGrpSpPr/>
          <p:nvPr/>
        </p:nvGrpSpPr>
        <p:grpSpPr>
          <a:xfrm>
            <a:off x="19725" y="2830935"/>
            <a:ext cx="9550401" cy="2642394"/>
            <a:chOff x="0" y="0"/>
            <a:chExt cx="9550400" cy="2642393"/>
          </a:xfrm>
        </p:grpSpPr>
        <p:pic>
          <p:nvPicPr>
            <p:cNvPr id="238" name="Picture 4" descr="Picture 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3200" y="203200"/>
              <a:ext cx="9144000" cy="219789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7" name="Picture 4" descr="Picture 4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550400" cy="2642394"/>
            </a:xfrm>
            <a:prstGeom prst="rect">
              <a:avLst/>
            </a:prstGeom>
            <a:effectLst/>
          </p:spPr>
        </p:pic>
      </p:grpSp>
      <p:grpSp>
        <p:nvGrpSpPr>
          <p:cNvPr id="242" name="Picture 6"/>
          <p:cNvGrpSpPr/>
          <p:nvPr/>
        </p:nvGrpSpPr>
        <p:grpSpPr>
          <a:xfrm>
            <a:off x="-129698" y="1519773"/>
            <a:ext cx="9550401" cy="3850879"/>
            <a:chOff x="0" y="0"/>
            <a:chExt cx="9550400" cy="3850877"/>
          </a:xfrm>
        </p:grpSpPr>
        <p:pic>
          <p:nvPicPr>
            <p:cNvPr id="241" name="Picture 6" descr="Picture 6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203200" y="203200"/>
              <a:ext cx="9144000" cy="34063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0" name="Picture 6" descr="Picture 6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9550400" cy="385087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9" grpId="3"/>
      <p:bldP build="whole" bldLvl="1" animBg="1" rev="0" advAuto="0" spid="242" grpId="4"/>
      <p:bldP build="whole" bldLvl="1" animBg="1" rev="0" advAuto="0" spid="236" grpId="2"/>
      <p:bldP build="whole" bldLvl="1" animBg="1" rev="0" advAuto="0" spid="23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b="0" sz="1674"/>
              <a:t>TPM Chip.</a:t>
            </a: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sz="1674"/>
              <a:t>Apple T2 Chip.</a:t>
            </a: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b="0" sz="1674"/>
              <a:t>Disk Encryption: BitLocker.</a:t>
            </a: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b="0" sz="1674"/>
              <a:t>Disk Encryption: TrueCrypt.</a:t>
            </a: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r>
              <a:rPr b="0" sz="1674"/>
              <a:t>Entropy.</a:t>
            </a: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br>
              <a:rPr b="0" sz="1674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b="0" sz="1674"/>
            </a:br>
            <a:r>
              <a:rPr b="0" sz="1674"/>
              <a:t>http://asecuritysite.com/esecurity</a:t>
            </a:r>
            <a:br>
              <a:rPr b="0" sz="1674"/>
            </a:br>
            <a:br>
              <a:rPr b="0" sz="1674"/>
            </a:br>
            <a:endParaRPr b="0" sz="1674"/>
          </a:p>
          <a:p>
            <a:pPr algn="l" defTabSz="850391">
              <a:defRPr b="1" sz="3627">
                <a:solidFill>
                  <a:srgbClr val="C00000"/>
                </a:solidFill>
              </a:defRPr>
            </a:pPr>
            <a:br>
              <a:rPr b="0" sz="1674"/>
            </a:br>
          </a:p>
        </p:txBody>
      </p:sp>
      <p:pic>
        <p:nvPicPr>
          <p:cNvPr id="245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59" y="629870"/>
            <a:ext cx="3962089" cy="2624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206" y="1221335"/>
            <a:ext cx="5493743" cy="2441425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Apple T2 Chip."/>
          <p:cNvSpPr txBox="1"/>
          <p:nvPr/>
        </p:nvSpPr>
        <p:spPr>
          <a:xfrm>
            <a:off x="3849142" y="2672079"/>
            <a:ext cx="1445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>
              <a:defRPr b="1" sz="3900"/>
            </a:pPr>
            <a:r>
              <a:rPr b="0" sz="1800"/>
              <a:t>Apple T2 Chip.</a:t>
            </a:r>
          </a:p>
        </p:txBody>
      </p:sp>
      <p:sp>
        <p:nvSpPr>
          <p:cNvPr id="250" name="Apple T2 Chip"/>
          <p:cNvSpPr txBox="1"/>
          <p:nvPr/>
        </p:nvSpPr>
        <p:spPr>
          <a:xfrm>
            <a:off x="15131" y="10268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Apple T2 Chip</a:t>
            </a:r>
          </a:p>
        </p:txBody>
      </p:sp>
      <p:grpSp>
        <p:nvGrpSpPr>
          <p:cNvPr id="253" name="Image"/>
          <p:cNvGrpSpPr/>
          <p:nvPr/>
        </p:nvGrpSpPr>
        <p:grpSpPr>
          <a:xfrm>
            <a:off x="603084" y="561500"/>
            <a:ext cx="7294306" cy="4863157"/>
            <a:chOff x="0" y="0"/>
            <a:chExt cx="7294305" cy="4863156"/>
          </a:xfrm>
        </p:grpSpPr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3200" y="203200"/>
              <a:ext cx="6887906" cy="44186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1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7294306" cy="4863157"/>
            </a:xfrm>
            <a:prstGeom prst="rect">
              <a:avLst/>
            </a:prstGeom>
            <a:effectLst/>
          </p:spPr>
        </p:pic>
      </p:grpSp>
      <p:grpSp>
        <p:nvGrpSpPr>
          <p:cNvPr id="256" name="Picture 10"/>
          <p:cNvGrpSpPr/>
          <p:nvPr/>
        </p:nvGrpSpPr>
        <p:grpSpPr>
          <a:xfrm>
            <a:off x="5959981" y="198578"/>
            <a:ext cx="3255961" cy="2594970"/>
            <a:chOff x="0" y="0"/>
            <a:chExt cx="3255960" cy="2594969"/>
          </a:xfrm>
        </p:grpSpPr>
        <p:pic>
          <p:nvPicPr>
            <p:cNvPr id="255" name="Picture 10" descr="Picture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3200" y="203200"/>
              <a:ext cx="2849561" cy="21504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4" name="Picture 10" descr="Picture 10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255961" cy="259497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3"/>
      <p:bldP build="whole" bldLvl="1" animBg="1" rev="0" advAuto="0" spid="253" grpId="2"/>
      <p:bldP build="whole" bldLvl="1" animBg="1" rev="0" advAuto="0" spid="24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